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30ACEC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41" d="100"/>
          <a:sy n="41" d="100"/>
        </p:scale>
        <p:origin x="444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37E85-01D5-4893-9C2D-FEB31688D90F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5985-1F4B-40D4-91DF-443E1981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0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5985-1F4B-40D4-91DF-443E1981D7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1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3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9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1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B062C7-7313-4AF1-BA89-9C4EBCC87DB4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2BDAC6-D453-4FEB-B4F2-A6D0E15B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24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mc:AlternateContent xmlns:mc="http://schemas.openxmlformats.org/markup-compatibility/2006" xmlns:p14="http://schemas.microsoft.com/office/powerpoint/2010/main">
    <mc:Choice Requires="p14">
      <p:transition spd="slow" p14:dur="1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3062" y="1427989"/>
            <a:ext cx="10122278" cy="26161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«Испытания </a:t>
            </a:r>
            <a:br>
              <a:rPr lang="ru-RU" b="1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комплекса ГТО»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9995" y="4044188"/>
            <a:ext cx="6987645" cy="138853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ступень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16" y="293286"/>
            <a:ext cx="1868424" cy="1868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Ансамбль Панорама - Темп, песня (Из к_ф _Баллада о спорте_) (www.hotplayer.ru)">
            <a:hlinkClick r:id="" action="ppaction://media"/>
            <a:extLst>
              <a:ext uri="{FF2B5EF4-FFF2-40B4-BE49-F238E27FC236}">
                <a16:creationId xmlns:a16="http://schemas.microsoft.com/office/drawing/2014/main" id="{98686F08-2075-41B5-A02C-9217927B5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206">
        <p14:reveal/>
      </p:transition>
    </mc:Choice>
    <mc:Fallback>
      <p:transition spd="slow" advTm="7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483865"/>
            <a:ext cx="5294376" cy="2728926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81167" y="1203195"/>
            <a:ext cx="100957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04945"/>
                </a:solidFill>
              </a:rPr>
              <a:t>Испытуемый должен знать:</a:t>
            </a:r>
          </a:p>
          <a:p>
            <a:r>
              <a:rPr lang="ru-RU" dirty="0">
                <a:solidFill>
                  <a:srgbClr val="504945"/>
                </a:solidFill>
              </a:rPr>
              <a:t>− правила безопасности при проведении туристских походов, соревнований;</a:t>
            </a:r>
            <a:br>
              <a:rPr lang="ru-RU" dirty="0">
                <a:solidFill>
                  <a:srgbClr val="504945"/>
                </a:solidFill>
              </a:rPr>
            </a:br>
            <a:r>
              <a:rPr lang="ru-RU" dirty="0">
                <a:solidFill>
                  <a:srgbClr val="504945"/>
                </a:solidFill>
              </a:rPr>
              <a:t>− порядок действий в случае организации поисково-спасательных работ силами группы,</a:t>
            </a:r>
            <a:br>
              <a:rPr lang="ru-RU" dirty="0">
                <a:solidFill>
                  <a:srgbClr val="504945"/>
                </a:solidFill>
              </a:rPr>
            </a:br>
            <a:r>
              <a:rPr lang="ru-RU" dirty="0">
                <a:solidFill>
                  <a:srgbClr val="504945"/>
                </a:solidFill>
              </a:rPr>
              <a:t>поиска отставшего или заблудившегося члена группы;</a:t>
            </a:r>
            <a:br>
              <a:rPr lang="ru-RU" dirty="0">
                <a:solidFill>
                  <a:srgbClr val="504945"/>
                </a:solidFill>
              </a:rPr>
            </a:br>
            <a:r>
              <a:rPr lang="ru-RU" dirty="0">
                <a:solidFill>
                  <a:srgbClr val="504945"/>
                </a:solidFill>
              </a:rPr>
              <a:t>− действия при травме, заболевании участника.</a:t>
            </a:r>
            <a:endParaRPr lang="ru-RU" i="0" dirty="0">
              <a:solidFill>
                <a:srgbClr val="504945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9646" y="2784663"/>
            <a:ext cx="51093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4945"/>
                </a:solidFill>
              </a:rPr>
              <a:t>Умения и навыки проверяются практическим путем, преодолевая препятствия и выполняя</a:t>
            </a:r>
            <a:br>
              <a:rPr lang="ru-RU" dirty="0"/>
            </a:br>
            <a:r>
              <a:rPr lang="ru-RU" dirty="0">
                <a:solidFill>
                  <a:srgbClr val="504945"/>
                </a:solidFill>
              </a:rPr>
              <a:t>задания на маршруте во время проведения туристского похода, на туристских слетах и</a:t>
            </a:r>
            <a:br>
              <a:rPr lang="ru-RU" dirty="0"/>
            </a:br>
            <a:r>
              <a:rPr lang="ru-RU" dirty="0">
                <a:solidFill>
                  <a:srgbClr val="504945"/>
                </a:solidFill>
              </a:rPr>
              <a:t>соревнованиях. В центрах тестирования рекомендуется проверку умений и навыков проводить</a:t>
            </a:r>
            <a:br>
              <a:rPr lang="ru-RU" dirty="0"/>
            </a:br>
            <a:r>
              <a:rPr lang="ru-RU" dirty="0">
                <a:solidFill>
                  <a:srgbClr val="504945"/>
                </a:solidFill>
              </a:rPr>
              <a:t>в форме туристской полосы препятствий, включая в этапы различные задания.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46320" y="2775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ПРОВЕРКА ТУРИСТИЧЕСКИХ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253547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502">
        <p14:reveal/>
      </p:transition>
    </mc:Choice>
    <mc:Fallback>
      <p:transition spd="slow" advTm="1150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7233" y="1508084"/>
            <a:ext cx="8574622" cy="26161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просмотр</a:t>
            </a:r>
            <a:b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65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657">
        <p14:reveal/>
      </p:transition>
    </mc:Choice>
    <mc:Fallback>
      <p:transition spd="slow" advTm="1165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8965" y="207633"/>
            <a:ext cx="4682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ЧЕЛНОЧНЫЙ БЕГ 3Х10 МЕТРОВ</a:t>
            </a:r>
            <a:endParaRPr lang="ru-RU" sz="2400" b="1" i="0" cap="all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598627"/>
            <a:ext cx="5641848" cy="2614163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34546" y="3004435"/>
            <a:ext cx="53576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Ошибки, в результате которых испытание не засчитывается: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09344" y="669298"/>
            <a:ext cx="10067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Челночный бег проводится на любой ровной площадке с твёрдым покрытием, обеспечивающим хорошее сцепление с обувью.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232" y="1279611"/>
            <a:ext cx="10201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Упражнение выполняются на ровной площадке с размеченными линиями старта и финиша. Ширина линии старта и финиша входит в отрезок 10 метров.</a:t>
            </a:r>
            <a:endParaRPr lang="ru-RU" alt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01082" y="1856244"/>
            <a:ext cx="10375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По команде «Марш» обучаемый должен пробежать 10 метров, коснуться площадки за линией поворота любой частью тела, повернуться кругом, пробежать, таким образом, еще два отрезка по 10 метров. Рекомендуется осуществлять тестирование в соревновательной борьбе, стартуют минимум по два человека.</a:t>
            </a:r>
            <a:endParaRPr lang="ru-RU" alt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99744" y="3597188"/>
            <a:ext cx="5785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начал выполнение испытания до команды судьи «Марш!» (фальстарт);</a:t>
            </a:r>
            <a:endParaRPr lang="ru-RU" alt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44296" y="42047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во время бега участник помешал рядом бегущему;</a:t>
            </a:r>
            <a:endParaRPr lang="ru-RU" alt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44296" y="4574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не пересек линию во время разворота любой частью тела.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269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739">
        <p14:reveal/>
      </p:transition>
    </mc:Choice>
    <mc:Fallback>
      <p:transition spd="slow" advTm="1173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6" y="3590385"/>
            <a:ext cx="5440680" cy="2622405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56184" y="4167182"/>
            <a:ext cx="53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Прыжок в длину с разбега выполняется в соответствующем секторе для прыжков. </a:t>
            </a:r>
            <a:endParaRPr lang="ru-RU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77884" y="772581"/>
            <a:ext cx="10328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Ошибки, в результате которых испытание не засчитывается: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- участник не выполнив прыжка, пробежал через брусок (или сбоку от него) через линию измерения;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84693" y="316952"/>
            <a:ext cx="445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ПРЫЖОК В ДЛИНУ С РАЗБЕГА</a:t>
            </a:r>
            <a:endParaRPr lang="ru-RU" sz="2400" b="1" i="0" cap="all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1506" y="1311428"/>
            <a:ext cx="696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допустил заступ или наступил на линию измерения;</a:t>
            </a:r>
            <a:endParaRPr lang="ru-RU" alt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65306" y="1582391"/>
            <a:ext cx="5636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выполнил отталкивание сбоку от бруска;</a:t>
            </a:r>
            <a:endParaRPr lang="ru-RU" alt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56184" y="3598627"/>
            <a:ext cx="588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просрочил время, выделенное ему на попытку.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47216" y="1887388"/>
            <a:ext cx="10658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участник во время приземления коснулся любой частью тела о поверхность сектора за пределами бокового края ямы, оказавшись при этом ближе к бруску отталкивания, чем след, оставленный при приземлении;</a:t>
            </a:r>
            <a:endParaRPr lang="ru-RU" alt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16047" y="2732942"/>
            <a:ext cx="5675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после совершения прыжка участник возвратился назад через яму для приземления;</a:t>
            </a:r>
            <a:endParaRPr lang="ru-RU" alt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27124" y="3301125"/>
            <a:ext cx="5709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- при прыжке участник применил любую форму сальто;</a:t>
            </a:r>
            <a:endParaRPr lang="ru-RU" alt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27123" y="4741683"/>
            <a:ext cx="5709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Измерение производится по перпендикулярной прямой от ближайшего следа, оставленного любой частью тела участника, до линии отталкивания.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6744" y="5593181"/>
            <a:ext cx="487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Участнику предоставляется три попытки. В зачет идет лучший результат.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3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558">
        <p14:reveal/>
      </p:transition>
    </mc:Choice>
    <mc:Fallback>
      <p:transition spd="slow" advTm="1655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2" y="3595477"/>
            <a:ext cx="5347545" cy="2614163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281084" y="229900"/>
            <a:ext cx="8986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ПОДНИМАНИЕ ТУЛОВИЩА ИЗ ПОЛОЖЕНИЯ ЛЕЖА НА СПИНЕ</a:t>
            </a:r>
            <a:endParaRPr lang="ru-RU" sz="2400" b="1" i="0" cap="all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7405" y="691565"/>
            <a:ext cx="10314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Участник выполняет максимальное количество </a:t>
            </a:r>
            <a:r>
              <a:rPr lang="ru-RU" dirty="0" err="1">
                <a:solidFill>
                  <a:srgbClr val="222222"/>
                </a:solidFill>
              </a:rPr>
              <a:t>подниманий</a:t>
            </a:r>
            <a:r>
              <a:rPr lang="ru-RU" dirty="0">
                <a:solidFill>
                  <a:srgbClr val="222222"/>
                </a:solidFill>
              </a:rPr>
              <a:t> туловища за 1 минуту, касаясь локтями бедер (коленей), с последующим возвратом в исходное положение.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19575" y="1263725"/>
            <a:ext cx="9030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Засчитывается количество правильно выполненных </a:t>
            </a:r>
            <a:r>
              <a:rPr lang="ru-RU" dirty="0" err="1">
                <a:solidFill>
                  <a:srgbClr val="222222"/>
                </a:solidFill>
              </a:rPr>
              <a:t>подниманий</a:t>
            </a:r>
            <a:r>
              <a:rPr lang="ru-RU" dirty="0">
                <a:solidFill>
                  <a:srgbClr val="222222"/>
                </a:solidFill>
              </a:rPr>
              <a:t> туловища.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16336" y="1558886"/>
            <a:ext cx="955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Поднимание туловища из положения лежа на спине выполняется из исходного положения: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07690" y="1840092"/>
            <a:ext cx="10623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лежа на спине, на гимнастическом мате, руки за головой «в замок», лопатки касаются мата, ноги согнуты в коленях под прямым углом, ступни прижаты партнером к полу.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73713" y="4341498"/>
            <a:ext cx="548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Ошибки, при которых выполнение не засчитывается: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7227" y="4867147"/>
            <a:ext cx="4866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отсутствие касания локтями бедер (коленей);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7227" y="4586973"/>
            <a:ext cx="3951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отсутствие касания лопатками мата;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19811" y="5168310"/>
            <a:ext cx="397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размыкание пальцев рук «из замка»;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93229" y="5502475"/>
            <a:ext cx="370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смещение таза (поднимание таза)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15887" y="5818826"/>
            <a:ext cx="415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изменение прямого угла согнутых ног.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74954" y="2438682"/>
            <a:ext cx="10889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Испытание (теста) выполняется парно. Поочередно один из партнеров выполняет испытание (тест), другой удерживает его ноги за ступни и (или) голени.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09315" y="29968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При наличии специализированного лицензионного оборудования для выполнения нормативов испытаний (тестов) комплекса ГТО, удержание ног может осуществляться участником в специальном пазе спортивного снаряда самостоятельно.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43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416">
        <p14:reveal/>
      </p:transition>
    </mc:Choice>
    <mc:Fallback>
      <p:transition spd="slow" advTm="1641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3566159"/>
            <a:ext cx="5577840" cy="2646631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157213" y="288272"/>
            <a:ext cx="5328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МЕТАНИЕ СПОРТИВНОГО СНАРЯДА</a:t>
            </a:r>
            <a:endParaRPr lang="ru-RU" sz="2400" b="1" i="0" cap="all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5958" y="841575"/>
            <a:ext cx="10491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Метание выполняется с места или прямого разбега способом «из-за спины через плечо». Запрещено метать снаряд с поворотом. На подготовку и выполнение попытки в метании дается 1 минута.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22440" y="1932208"/>
            <a:ext cx="1035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Участник выполняет три попытки. В зачет идет лучший результат. Измерение производится от линии метания до места приземления спортивного снаряда.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48603" y="1377515"/>
            <a:ext cx="10520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После выполнения попытки судья, при отсутствии нарушения, подает команду – сигнал «Есть!» и поднимает белый флаг или, при нарушении правил, – сигнал «Нет!» и поднимает красный флаг.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3523" y="2645883"/>
            <a:ext cx="5409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Ошибки, в результате которых испытание не засчитывается: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09213" y="3176320"/>
            <a:ext cx="5513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касание любой частью тела линий разметки (линия метания, боковые линии дорожки, ограничивающих зону разбега) или земли за зоной разбега;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81249" y="4011909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снаряд не попал в сектор;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0562" y="4303982"/>
            <a:ext cx="561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попытка выполнена без команды спортивного судьи;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7816" y="4607532"/>
            <a:ext cx="470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просрочено время, выделенное на попытку.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81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519">
        <p14:reveal/>
      </p:transition>
    </mc:Choice>
    <mc:Fallback>
      <p:transition spd="slow" advTm="1451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502151"/>
            <a:ext cx="5321808" cy="2710639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676908" y="572959"/>
            <a:ext cx="9999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Данное испытание доступно для участников комплекса любого возраста, однако на последних ступенях лыжный бег заменяется «перемещением».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8036" y="1112875"/>
            <a:ext cx="9945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Выполняется свободным стилем (спортсмен может пользоваться всеми способами передвижения). Наиболее популярными разновидностями такого стиля являются классический и коньковый ходы.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28127" y="2744090"/>
            <a:ext cx="5401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Классический ход подразделяется на:</a:t>
            </a:r>
          </a:p>
          <a:p>
            <a:r>
              <a:rPr lang="ru-RU" dirty="0">
                <a:solidFill>
                  <a:srgbClr val="222222"/>
                </a:solidFill>
              </a:rPr>
              <a:t>- Одновременный. К нему относятся: </a:t>
            </a:r>
            <a:r>
              <a:rPr lang="ru-RU" dirty="0" err="1">
                <a:solidFill>
                  <a:srgbClr val="222222"/>
                </a:solidFill>
              </a:rPr>
              <a:t>бесшажный</a:t>
            </a:r>
            <a:r>
              <a:rPr lang="ru-RU" dirty="0">
                <a:solidFill>
                  <a:srgbClr val="222222"/>
                </a:solidFill>
              </a:rPr>
              <a:t> способ передвижения (толчок производится лишь с помощью рук), одношажный (ножное отталкивание комбинируется с выносом рук, а толчок руками происходит в момент перемещения на одной ноге), </a:t>
            </a:r>
            <a:r>
              <a:rPr lang="ru-RU" dirty="0" err="1">
                <a:solidFill>
                  <a:srgbClr val="222222"/>
                </a:solidFill>
              </a:rPr>
              <a:t>двухшажный</a:t>
            </a:r>
            <a:r>
              <a:rPr lang="ru-RU" dirty="0">
                <a:solidFill>
                  <a:srgbClr val="222222"/>
                </a:solidFill>
              </a:rPr>
              <a:t> (на два ножных отталкивания приходится одно ручное).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84300" y="1966498"/>
            <a:ext cx="9869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Коньковый ход — это техника передвижения, повторяющая движения конькобежцев. При нем отталкивание палками производится одновременно и несколько в сторону от направления скольжения.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07736" y="120752"/>
            <a:ext cx="2420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БЕГ НА ЛЫЖАХ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5972" y="4928922"/>
            <a:ext cx="5583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Попеременный. Здесь выделяют: </a:t>
            </a:r>
            <a:r>
              <a:rPr lang="ru-RU" dirty="0" err="1">
                <a:solidFill>
                  <a:srgbClr val="222222"/>
                </a:solidFill>
              </a:rPr>
              <a:t>двухшажный</a:t>
            </a:r>
            <a:r>
              <a:rPr lang="ru-RU" dirty="0">
                <a:solidFill>
                  <a:srgbClr val="222222"/>
                </a:solidFill>
              </a:rPr>
              <a:t> (попеременные толчки руками и ногами)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58036" y="543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и </a:t>
            </a:r>
            <a:r>
              <a:rPr lang="ru-RU" dirty="0" err="1">
                <a:solidFill>
                  <a:srgbClr val="222222"/>
                </a:solidFill>
              </a:rPr>
              <a:t>четырехшажный</a:t>
            </a:r>
            <a:r>
              <a:rPr lang="ru-RU" dirty="0">
                <a:solidFill>
                  <a:srgbClr val="222222"/>
                </a:solidFill>
              </a:rPr>
              <a:t> (четыре ножных отталкивания сопровождаются двумя отталкиваниями руками).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94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426">
        <p14:reveal/>
      </p:transition>
    </mc:Choice>
    <mc:Fallback>
      <p:transition spd="slow" advTm="1342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66" y="3598627"/>
            <a:ext cx="5542395" cy="2614163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73480" y="3299900"/>
            <a:ext cx="5355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При плавании на 50 метров, выполните поворот любым способом, но обязательно коснитесь бортика бассейна руками или ногами.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1096" y="203936"/>
            <a:ext cx="1923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ПЛАВАНИЕ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6400" y="665601"/>
            <a:ext cx="9835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Испытание может проводиться как в бассейне, так и в специально оборудованных местах на водоемах.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5232" y="1497215"/>
            <a:ext cx="1003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Старт осуществляется в зависимости от предпочтений: с тумбочки, с бортика или из воды. Способ плавания произвольный.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9784" y="2312335"/>
            <a:ext cx="7110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Завершив дистанцию, коснитесь бортика любой частью тела.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3480" y="2850457"/>
            <a:ext cx="9332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Запрещено идти по дну, использовать подручные средства для сохранения плавучести.</a:t>
            </a:r>
          </a:p>
        </p:txBody>
      </p:sp>
    </p:spTree>
    <p:extLst>
      <p:ext uri="{BB962C8B-B14F-4D97-AF65-F5344CB8AC3E}">
        <p14:creationId xmlns:p14="http://schemas.microsoft.com/office/powerpoint/2010/main" val="377621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185">
        <p14:reveal/>
      </p:transition>
    </mc:Choice>
    <mc:Fallback>
      <p:transition spd="slow" advTm="1118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67" y="3598627"/>
            <a:ext cx="5265193" cy="2614163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825240" y="2711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СТРЕЛЬБА ИЗ ПОЛОЖЕНИЯ СИДЯ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7632" y="793084"/>
            <a:ext cx="1033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Выполняется участниками на дистанции 10 метров по мишени. Участнику дается три пробных и пять зачетных выстрелов. Время выполнения испытания – 10 минут. </a:t>
            </a:r>
            <a:r>
              <a:rPr lang="ru-RU" dirty="0"/>
              <a:t>Время на подготовку – 3 минуты.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93520" y="1350801"/>
            <a:ext cx="10183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Помещения и участки местности, предназначенные для проведения испытаний по стрельбе из пневматической винтовки должны соответствовать требованиям Приказа </a:t>
            </a:r>
            <a:r>
              <a:rPr lang="ru-RU" dirty="0" err="1">
                <a:solidFill>
                  <a:srgbClr val="222222"/>
                </a:solidFill>
              </a:rPr>
              <a:t>Минспорттуризма</a:t>
            </a:r>
            <a:r>
              <a:rPr lang="ru-RU" dirty="0">
                <a:solidFill>
                  <a:srgbClr val="222222"/>
                </a:solidFill>
              </a:rPr>
              <a:t> России № 403 от 27.04.2012.</a:t>
            </a: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43584" y="2203854"/>
            <a:ext cx="104333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Участник обязан:</a:t>
            </a:r>
            <a:r>
              <a:rPr lang="ru-RU" altLang="ru-RU" dirty="0">
                <a:latin typeface="+mn-lt"/>
              </a:rPr>
              <a:t>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выполнять все команды руководителя стрельбы (судьи);</a:t>
            </a:r>
            <a:r>
              <a:rPr lang="ru-RU" altLang="ru-RU" dirty="0">
                <a:latin typeface="+mn-lt"/>
              </a:rPr>
              <a:t>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держать оружие только стволом в направлении линии мишеней; стрелять только после команды «Огонь!» и до команды «Отбой!» или «Прекратить стрельбу!»;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4712" y="3038570"/>
            <a:ext cx="5547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докладывать руководителю стрельбы о неисправности оружия; прекратить стрельбу при появлении в огневой зоне человека или животного;</a:t>
            </a:r>
            <a:r>
              <a:rPr lang="ru-RU" altLang="ru-RU" dirty="0"/>
              <a:t> </a:t>
            </a: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по окончании стрельбы аккуратно положить оружие стволом в направлении линии мишеней; бережно относиться к оружию и прочему оборудованию.</a:t>
            </a:r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4212" y="4649590"/>
            <a:ext cx="6079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Ошибки, из-за которых испытание не засчитывается: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7240" y="48845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участник вышел на огневой рубеж без команды судьи;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9212" y="5129397"/>
            <a:ext cx="4884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участник зарядил оружие без команды судьи;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48286" y="5364307"/>
            <a:ext cx="5063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участник произвел выстрел без команды судьи;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67148" y="5627612"/>
            <a:ext cx="5104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- участник произвел выстрелы не в свою мишень.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23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1152">
        <p14:reveal/>
      </p:transition>
    </mc:Choice>
    <mc:Fallback>
      <p:transition spd="slow" advTm="2115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16" y="3598627"/>
            <a:ext cx="5385816" cy="2614163"/>
          </a:xfrm>
          <a:prstGeom prst="rect">
            <a:avLst/>
          </a:prstGeom>
          <a:noFill/>
          <a:ln w="190500" cap="rnd">
            <a:solidFill>
              <a:srgbClr val="595959"/>
            </a:solidFill>
          </a:ln>
          <a:effectLst>
            <a:glow rad="254000">
              <a:srgbClr val="30ACEC"/>
            </a:glow>
            <a:outerShdw blurRad="36195" dist="12700" dir="11400000" algn="tl" rotWithShape="0">
              <a:srgbClr val="000000">
                <a:alpha val="33000"/>
              </a:srgbClr>
            </a:outerShdw>
            <a:softEdge rad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76200" contourW="12700" prstMaterial="matte">
            <a:contourClr>
              <a:srgbClr val="595959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67354" y="216620"/>
            <a:ext cx="4288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САМОЗАЩИТА БЕЗ ОРУЖИЯ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041" y="3906046"/>
            <a:ext cx="4382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</a:rPr>
              <a:t>Безопасное </a:t>
            </a:r>
            <a:r>
              <a:rPr lang="ru-RU" dirty="0" err="1">
                <a:solidFill>
                  <a:srgbClr val="212529"/>
                </a:solidFill>
              </a:rPr>
              <a:t>падение:на</a:t>
            </a:r>
            <a:r>
              <a:rPr lang="ru-RU" dirty="0">
                <a:solidFill>
                  <a:srgbClr val="212529"/>
                </a:solidFill>
              </a:rPr>
              <a:t> спину прыжком</a:t>
            </a:r>
          </a:p>
          <a:p>
            <a:r>
              <a:rPr lang="ru-RU" dirty="0">
                <a:solidFill>
                  <a:srgbClr val="212529"/>
                </a:solidFill>
              </a:rPr>
              <a:t>- вперед набок и кувырком</a:t>
            </a:r>
          </a:p>
          <a:p>
            <a:r>
              <a:rPr lang="ru-RU" dirty="0">
                <a:solidFill>
                  <a:srgbClr val="212529"/>
                </a:solidFill>
              </a:rPr>
              <a:t>- вперед на верхние конечности в прыжке</a:t>
            </a:r>
            <a:endParaRPr lang="ru-RU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9354" y="678285"/>
            <a:ext cx="43968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</a:rPr>
              <a:t>Действия ассистента: захватывает разноименную руку «жертвы». Участник ее освобождает и делает рычаг внутрь</a:t>
            </a:r>
          </a:p>
          <a:p>
            <a:r>
              <a:rPr lang="ru-RU" dirty="0">
                <a:solidFill>
                  <a:srgbClr val="212529"/>
                </a:solidFill>
              </a:rPr>
              <a:t>- захват спереди за плечи, горло и одежду. Партнер должен освободиться, сбить руки и сделать бросок захватом ноги.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16168" y="678285"/>
            <a:ext cx="61669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</a:rPr>
              <a:t>- обхват корпуса без рук сзади. Участник защищается и освобождается, оседая; захватывает ногу между своих нижних конечностей и опрокидывает соперника на спину.</a:t>
            </a:r>
          </a:p>
          <a:p>
            <a:r>
              <a:rPr lang="ru-RU" dirty="0">
                <a:solidFill>
                  <a:srgbClr val="212529"/>
                </a:solidFill>
              </a:rPr>
              <a:t>- обхватывает тело «жертвы» сзади с руками. Сдающий высвобождается, оседает и разводит локти, потом бросает нападающего через спину.</a:t>
            </a:r>
          </a:p>
          <a:p>
            <a:r>
              <a:rPr lang="ru-RU" dirty="0">
                <a:solidFill>
                  <a:srgbClr val="212529"/>
                </a:solidFill>
              </a:rPr>
              <a:t>- захват шеи плечом и предплечьем сзади, предпринимая попытку удушения. Сдающий высвобождается, нанося удар агрессору локтем и ставя подножку сзади.</a:t>
            </a:r>
            <a:endParaRPr lang="ru-RU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7680" y="2571110"/>
            <a:ext cx="4332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</a:rPr>
              <a:t>- обхватывает тело тестируемого человека с руками спереди, а тот освобождается, оседая и разводя локти, выполняет бросок через бедро.</a:t>
            </a:r>
          </a:p>
        </p:txBody>
      </p:sp>
    </p:spTree>
    <p:extLst>
      <p:ext uri="{BB962C8B-B14F-4D97-AF65-F5344CB8AC3E}">
        <p14:creationId xmlns:p14="http://schemas.microsoft.com/office/powerpoint/2010/main" val="124451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723">
        <p14:reveal/>
      </p:transition>
    </mc:Choice>
    <mc:Fallback>
      <p:transition spd="slow" advTm="15723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247</TotalTime>
  <Words>1309</Words>
  <Application>Microsoft Office PowerPoint</Application>
  <PresentationFormat>Широкоэкранный</PresentationFormat>
  <Paragraphs>84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Corbel</vt:lpstr>
      <vt:lpstr>Параллакс</vt:lpstr>
      <vt:lpstr>«Испытания  комплекса ГТО»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просмотр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Испытания «по выбору» комплекса ГТО</dc:title>
  <dc:creator>Gear</dc:creator>
  <cp:lastModifiedBy>User8</cp:lastModifiedBy>
  <cp:revision>82</cp:revision>
  <dcterms:created xsi:type="dcterms:W3CDTF">2020-05-25T11:29:06Z</dcterms:created>
  <dcterms:modified xsi:type="dcterms:W3CDTF">2020-05-26T21:45:03Z</dcterms:modified>
</cp:coreProperties>
</file>